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329" r:id="rId2"/>
    <p:sldId id="331" r:id="rId3"/>
    <p:sldId id="332" r:id="rId4"/>
    <p:sldId id="334" r:id="rId5"/>
    <p:sldId id="333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6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1" r:id="rId22"/>
    <p:sldId id="363" r:id="rId23"/>
    <p:sldId id="367" r:id="rId24"/>
    <p:sldId id="352" r:id="rId25"/>
    <p:sldId id="353" r:id="rId26"/>
    <p:sldId id="354" r:id="rId27"/>
    <p:sldId id="364" r:id="rId28"/>
    <p:sldId id="355" r:id="rId29"/>
    <p:sldId id="365" r:id="rId30"/>
    <p:sldId id="357" r:id="rId31"/>
    <p:sldId id="356" r:id="rId32"/>
    <p:sldId id="358" r:id="rId33"/>
    <p:sldId id="359" r:id="rId34"/>
    <p:sldId id="366" r:id="rId35"/>
    <p:sldId id="360" r:id="rId36"/>
    <p:sldId id="361" r:id="rId37"/>
  </p:sldIdLst>
  <p:sldSz cx="12192000" cy="6858000"/>
  <p:notesSz cx="6858000" cy="9144000"/>
  <p:embeddedFontLst>
    <p:embeddedFont>
      <p:font typeface="맑은 고딕" panose="020B0503020000020004" pitchFamily="50" charset="-127"/>
      <p:regular r:id="rId40"/>
      <p:bold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Segoe UI Light" panose="020B0502040204020203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60" d="100"/>
          <a:sy n="60" d="100"/>
        </p:scale>
        <p:origin x="56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7/21/2017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t_variable" TargetMode="External"/><Relationship Id="rId2" Type="http://schemas.openxmlformats.org/officeDocument/2006/relationships/hyperlink" Target="https://en.wikipedia.org/wiki/Mathematical_model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15.2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빛 전송 방정식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4135BDE-98C5-4C4C-AC4C-FB277653A2B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728893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예제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구의 표면 위에 있는 </a:t>
                </a:r>
                <a:r>
                  <a:rPr lang="ko-KR" altLang="en-US" dirty="0" err="1"/>
                  <a:t>모든점이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램버트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BRDF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ko-KR" altLang="en-US" dirty="0"/>
                  <a:t> 를 갖고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모든 방향에 대해 균일한 값을 방출하는 구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)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latin typeface="+mn-ea"/>
                  </a:rPr>
                  <a:t>구 안의 어떤 점도 방출 분포는 같아야 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latin typeface="+mn-ea"/>
                  </a:rPr>
                  <a:t>오른쪽 </a:t>
                </a:r>
                <a:r>
                  <a:rPr lang="en-US" altLang="ko-KR" dirty="0">
                    <a:latin typeface="+mn-ea"/>
                  </a:rPr>
                  <a:t>L </a:t>
                </a:r>
                <a:r>
                  <a:rPr lang="ko-KR" altLang="en-US" dirty="0">
                    <a:latin typeface="+mn-ea"/>
                  </a:rPr>
                  <a:t>항에 연속적인 치환 고려</a:t>
                </a:r>
                <a:endParaRPr lang="en-US" altLang="ko-KR" dirty="0">
                  <a:latin typeface="+mn-ea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233362" lvl="1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,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>
                    <a:latin typeface="+mn-ea"/>
                  </a:rPr>
                  <a:t>를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 err="1">
                    <a:latin typeface="+mn-ea"/>
                  </a:rPr>
                  <a:t>램버트</a:t>
                </a:r>
                <a:r>
                  <a:rPr lang="ko-KR" altLang="en-US" dirty="0">
                    <a:latin typeface="+mn-ea"/>
                  </a:rPr>
                  <a:t> 표면의 반사율인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로 치환</a:t>
                </a:r>
                <a:r>
                  <a:rPr lang="en-US" altLang="ko-KR" dirty="0">
                    <a:latin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4135BDE-98C5-4C4C-AC4C-FB277653A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728893"/>
                <a:ext cx="11151917" cy="4944532"/>
              </a:xfrm>
              <a:blipFill>
                <a:blip r:embed="rId2"/>
                <a:stretch>
                  <a:fillRect l="-1639" t="-1480" b="-20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F1025-4E70-47F4-B80E-55484F0F0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9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C587F1A-0E33-41D5-B7C7-66566376873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다른 말로 방출 방사는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점에서 방출된 방사 </a:t>
                </a:r>
                <a:r>
                  <a:rPr lang="ko-KR" altLang="en-US" dirty="0"/>
                  <a:t>더하기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방사 후 한번 </a:t>
                </a:r>
                <a:r>
                  <a:rPr lang="en-US" altLang="ko-KR" b="1" dirty="0" err="1">
                    <a:solidFill>
                      <a:srgbClr val="0070C0">
                        <a:alpha val="99000"/>
                      </a:srgbClr>
                    </a:solidFill>
                  </a:rPr>
                  <a:t>BRDF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로 산란된 빛 </a:t>
                </a:r>
                <a:r>
                  <a:rPr lang="ko-KR" altLang="en-US" dirty="0"/>
                  <a:t>더하기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두 번 이상 산란되 빛</a:t>
                </a:r>
                <a:r>
                  <a:rPr lang="ko-KR" altLang="en-US" dirty="0"/>
                  <a:t>을 합친 것과 같다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에너지 보존 법칙에 의해 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&lt; 1 </a:t>
                </a:r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급수는 수렴 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모든 방향으로 모든 점에서 반사되는 방사</a:t>
                </a:r>
                <a:endParaRPr lang="en-US" altLang="ko-KR" b="1" dirty="0">
                  <a:solidFill>
                    <a:srgbClr val="FF0000">
                      <a:alpha val="99000"/>
                    </a:srgbClr>
                  </a:solidFill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C587F1A-0E33-41D5-B7C7-665663768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 r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1AB2A-D203-4205-87B6-A051953FD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7279880-2123-492A-910F-D988A3976D5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659525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LTE</a:t>
                </a:r>
                <a:r>
                  <a:rPr lang="ko-KR" altLang="en-US" dirty="0"/>
                  <a:t>의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오른쪽 항을 반복적으로 적분의 입사 방사 항으로 치환</a:t>
                </a:r>
                <a:r>
                  <a:rPr lang="ko-KR" altLang="en-US" dirty="0"/>
                  <a:t>하는 이 과정을 일반적인 경우에도 유익할 수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예로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DirectLightingIntegrator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>
                    <a:latin typeface="+mn-ea"/>
                  </a:rPr>
                  <a:t>- </a:t>
                </a:r>
                <a:r>
                  <a:rPr lang="ko-KR" altLang="en-US" dirty="0">
                    <a:latin typeface="+mn-ea"/>
                  </a:rPr>
                  <a:t>여기서</a:t>
                </a:r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아래와 같고 산란된 빛을 곱한 결과를 무시한다</a:t>
                </a:r>
                <a:r>
                  <a:rPr lang="en-US" altLang="ko-KR" dirty="0"/>
                  <a:t>.</a:t>
                </a: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),−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7279880-2123-492A-910F-D988A3976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659525"/>
                <a:ext cx="11151917" cy="4944532"/>
              </a:xfrm>
              <a:blipFill>
                <a:blip r:embed="rId2"/>
                <a:stretch>
                  <a:fillRect l="-1639" t="-1480" r="-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E788A8-C158-46E7-914C-31A4631E2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90E87-72E2-4DAB-BEAD-4B34B62E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en-US" altLang="ko-KR" sz="3600" dirty="0">
                <a:latin typeface="+mn-ea"/>
              </a:rPr>
              <a:t>LTE</a:t>
            </a:r>
            <a:r>
              <a:rPr lang="ko-KR" altLang="en-US" sz="3600" dirty="0">
                <a:latin typeface="+mn-ea"/>
              </a:rPr>
              <a:t>의 표면 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8A1E5-7A64-4267-8DDB-24EFCDC6B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/>
              <a:t>LTE </a:t>
            </a:r>
            <a:r>
              <a:rPr lang="ko-KR" altLang="en-US" dirty="0"/>
              <a:t>가 복잡한 한가지 이유는 장면의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기하 물체 사이의 관계가 </a:t>
            </a:r>
            <a:r>
              <a:rPr lang="ko-KR" altLang="en-US" b="1" dirty="0" err="1">
                <a:solidFill>
                  <a:srgbClr val="FF0000">
                    <a:alpha val="99000"/>
                  </a:srgbClr>
                </a:solidFill>
              </a:rPr>
              <a:t>레이트레이싱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 연산자 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t(p, w)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에 내포</a:t>
            </a:r>
            <a:r>
              <a:rPr lang="ko-KR" altLang="en-US" dirty="0"/>
              <a:t>돼 있기 때문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레이트레이싱</a:t>
            </a:r>
            <a:r>
              <a:rPr lang="ko-KR" altLang="en-US" dirty="0"/>
              <a:t> 연산자의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형태를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피적분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함수에서 명시적으로 표현하면 이 방정식의 구조에서 일부 빛을 제거 가능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-&gt;LTE</a:t>
            </a:r>
            <a:r>
              <a:rPr lang="ko-KR" altLang="en-US" dirty="0"/>
              <a:t> 식을 구의 모든 방향에 대한 적분이 아닌 </a:t>
            </a:r>
            <a:r>
              <a:rPr lang="ko-KR" altLang="en-US" b="1" dirty="0"/>
              <a:t>면적</a:t>
            </a:r>
            <a:r>
              <a:rPr lang="ko-KR" altLang="en-US" dirty="0"/>
              <a:t>에 대한 적분으로 </a:t>
            </a:r>
            <a:r>
              <a:rPr lang="ko-KR" altLang="en-US" dirty="0" err="1"/>
              <a:t>재작성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89884-1BFD-4906-A8A8-0782B156A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E0D39BF-1CFF-4C64-AFFE-745709ADDD1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93124" y="956734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방출 반사를 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에서 점</a:t>
                </a:r>
                <a:r>
                  <a:rPr lang="en-US" altLang="ko-KR" dirty="0"/>
                  <a:t> p</a:t>
                </a:r>
                <a:r>
                  <a:rPr lang="ko-KR" altLang="en-US" dirty="0"/>
                  <a:t>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와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상호간 보이고 </a:t>
                </a:r>
                <a:r>
                  <a:rPr lang="en-US" altLang="ko-KR" dirty="0"/>
                  <a:t>w = p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일 때</a:t>
                </a: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b="0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ko-KR" altLang="en-US" dirty="0"/>
                  <a:t>또한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에서의 </a:t>
                </a:r>
                <a:r>
                  <a:rPr lang="en-US" altLang="ko-KR" dirty="0" err="1"/>
                  <a:t>BSDF</a:t>
                </a:r>
                <a:r>
                  <a:rPr lang="ko-KR" altLang="en-US" dirty="0"/>
                  <a:t>를 다음으로 정의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) = 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ko-KR" altLang="en-US" dirty="0"/>
                  <a:t>여기서 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E0D39BF-1CFF-4C64-AFFE-745709ADD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93124" y="956734"/>
                <a:ext cx="11151917" cy="4944532"/>
              </a:xfrm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2EE069-A093-48D1-9459-357A96DF9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A70B86-2BAA-4092-BBAF-1C2C70B7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112" y="3429000"/>
            <a:ext cx="4838198" cy="261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57F0652-152D-4F8E-8545-9831E57422F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741506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LTE</a:t>
                </a:r>
                <a:r>
                  <a:rPr lang="ko-KR" altLang="en-US" dirty="0"/>
                  <a:t>의 항을 이 방식으로 </a:t>
                </a:r>
                <a:r>
                  <a:rPr lang="ko-KR" altLang="en-US" dirty="0" err="1"/>
                  <a:t>재작성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lang="en-US" altLang="ko-KR" dirty="0"/>
                  <a:t>LTE</a:t>
                </a:r>
                <a:r>
                  <a:rPr lang="ko-KR" altLang="en-US" dirty="0"/>
                  <a:t>를 </a:t>
                </a:r>
                <a:r>
                  <a:rPr lang="ko-KR" altLang="en-US" b="1" dirty="0"/>
                  <a:t>방향</a:t>
                </a:r>
                <a:r>
                  <a:rPr lang="ko-KR" altLang="en-US" dirty="0"/>
                  <a:t>에 대한 적분에서 </a:t>
                </a:r>
                <a:r>
                  <a:rPr lang="ko-KR" altLang="en-US" b="1" dirty="0"/>
                  <a:t>표면 면적</a:t>
                </a:r>
                <a:r>
                  <a:rPr lang="ko-KR" altLang="en-US" dirty="0"/>
                  <a:t>에 대한 것으로 </a:t>
                </a:r>
                <a:r>
                  <a:rPr lang="ko-KR" altLang="en-US" b="1" dirty="0"/>
                  <a:t>변환</a:t>
                </a:r>
                <a:r>
                  <a:rPr lang="ko-KR" altLang="en-US" dirty="0"/>
                  <a:t>하기 위해</a:t>
                </a:r>
                <a:br>
                  <a:rPr lang="en-US" altLang="ko-KR" dirty="0"/>
                </a:br>
                <a:r>
                  <a:rPr lang="ko-KR" altLang="en-US" dirty="0"/>
                  <a:t>입체각을 면적으로 </a:t>
                </a:r>
                <a:r>
                  <a:rPr lang="ko-KR" altLang="en-US" dirty="0" err="1"/>
                  <a:t>변한하는</a:t>
                </a:r>
                <a:r>
                  <a:rPr lang="ko-KR" altLang="en-US" dirty="0"/>
                  <a:t> </a:t>
                </a:r>
                <a:r>
                  <a:rPr lang="ko-KR" altLang="en-US" b="1" dirty="0" err="1"/>
                  <a:t>야코비</a:t>
                </a:r>
                <a:r>
                  <a:rPr lang="ko-KR" altLang="en-US" b="1" dirty="0"/>
                  <a:t> 행렬식</a:t>
                </a:r>
                <a:r>
                  <a:rPr lang="ko-KR" altLang="en-US" dirty="0"/>
                  <a:t>으로  곱한다</a:t>
                </a:r>
                <a:r>
                  <a:rPr lang="en-US" altLang="ko-KR" dirty="0"/>
                  <a:t>.</a:t>
                </a:r>
                <a:br>
                  <a:rPr lang="en-US" altLang="ko-KR" dirty="0"/>
                </a:br>
                <a:r>
                  <a:rPr lang="ko-KR" altLang="en-US" dirty="0"/>
                  <a:t>이는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이다 </a:t>
                </a:r>
                <a:endParaRPr lang="en-US" altLang="ko-KR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endParaRPr lang="en-US" altLang="ko-KR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lang="en-US" altLang="ko-KR" dirty="0"/>
                  <a:t>LTE </a:t>
                </a:r>
                <a:r>
                  <a:rPr lang="ko-KR" altLang="en-US" dirty="0"/>
                  <a:t>원래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항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이진 시야 함수 </a:t>
                </a:r>
                <a:r>
                  <a:rPr lang="en-US" altLang="ko-KR" dirty="0"/>
                  <a:t>V</a:t>
                </a:r>
                <a:r>
                  <a:rPr lang="ko-KR" altLang="en-US" dirty="0"/>
                  <a:t>를 묶어 하나의 기하 구조적 항 </a:t>
                </a:r>
                <a:r>
                  <a:rPr lang="en-US" altLang="ko-KR" dirty="0"/>
                  <a:t>G(p&lt;-&gt;p’)</a:t>
                </a:r>
                <a:r>
                  <a:rPr lang="ko-KR" altLang="en-US" dirty="0"/>
                  <a:t>을 만든다</a:t>
                </a:r>
                <a:endParaRPr lang="en-US" altLang="ko-KR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dirty="0"/>
                  <a:t>G(p&lt;-&gt;p’)=V(p&lt;-&gt;p’)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57F0652-152D-4F8E-8545-9831E5742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741506"/>
                <a:ext cx="11151917" cy="4944532"/>
              </a:xfrm>
              <a:blipFill>
                <a:blip r:embed="rId2"/>
                <a:stretch>
                  <a:fillRect l="-1913" t="-1480" b="-10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7C2CC-3B72-4F31-AC17-253DBC15C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40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38DE7F0-4D4C-4CA2-BC01-B1F98FBF396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이를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빛 전송 방정식에 대입해 면적 적분으로 변환</a:t>
                </a: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400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sz="2400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A</a:t>
                </a:r>
                <a:r>
                  <a:rPr lang="ko-KR" altLang="en-US" dirty="0"/>
                  <a:t>는 장면의 모든 면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38DE7F0-4D4C-4CA2-BC01-B1F98FBF3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328B94-F80D-467A-B62A-6A10F3BEC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9A66A69-474F-4DAC-9C0D-7B3E39DA413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2248689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두 개의 </a:t>
                </a:r>
                <a:r>
                  <a:rPr lang="en-US" altLang="ko-KR" dirty="0"/>
                  <a:t>LTE</a:t>
                </a:r>
                <a:r>
                  <a:rPr lang="ko-KR" altLang="en-US" dirty="0"/>
                  <a:t> 방정식이 동등하지만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sz="800" dirty="0"/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altLang="ko-KR" dirty="0"/>
                  <a:t>(15.2) </a:t>
                </a:r>
                <a:r>
                  <a:rPr lang="ko-KR" altLang="en-US" dirty="0"/>
                  <a:t>방정식을 </a:t>
                </a:r>
                <a:r>
                  <a:rPr lang="ko-KR" altLang="en-US" dirty="0" err="1"/>
                  <a:t>몬테카를로로</a:t>
                </a:r>
                <a:r>
                  <a:rPr lang="ko-KR" altLang="en-US" dirty="0"/>
                  <a:t> 계산하려면 </a:t>
                </a:r>
                <a:r>
                  <a:rPr lang="ko-KR" altLang="en-US" dirty="0" err="1"/>
                  <a:t>피적분</a:t>
                </a:r>
                <a:r>
                  <a:rPr lang="ko-KR" altLang="en-US" dirty="0"/>
                  <a:t> 함수를 계산하기 위해 구의 방향 분포에서 방향을 표본화해 광선을 사출 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endParaRPr lang="en-US" altLang="ko-KR" sz="800" dirty="0"/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altLang="ko-KR" dirty="0"/>
                  <a:t>(15.2)</a:t>
                </a:r>
                <a:r>
                  <a:rPr lang="ko-KR" altLang="en-US" dirty="0"/>
                  <a:t> 방정식에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대해서는 </a:t>
                </a:r>
                <a:r>
                  <a:rPr lang="ko-KR" altLang="en-US" dirty="0" err="1"/>
                  <a:t>피적분</a:t>
                </a:r>
                <a:r>
                  <a:rPr lang="ko-KR" altLang="en-US" dirty="0"/>
                  <a:t> 함수를 계산하기 위해 표면에서 표면 면적에 대한 분포에 대해 점을 선택해 점들 간의 결합을 계산해 이들 간의 광선을 추적해 시야 항</a:t>
                </a:r>
                <a:r>
                  <a:rPr lang="en-US" altLang="ko-KR" dirty="0"/>
                  <a:t> 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계산한다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9A66A69-474F-4DAC-9C0D-7B3E39DA4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2248689"/>
                <a:ext cx="11151917" cy="4944532"/>
              </a:xfrm>
              <a:blipFill>
                <a:blip r:embed="rId2"/>
                <a:stretch>
                  <a:fillRect l="-1913" t="-1480" r="-1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77E54-804A-4F33-B61E-3F032BDA5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D58E99-79AA-4E6F-B902-0BBE9802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1" y="733813"/>
            <a:ext cx="5526494" cy="12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13656-6599-475B-B67F-6CB1BFF9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/>
              <a:t>경로에 대한 적분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D098202-3884-47DB-8170-8A23DA67628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- </a:t>
                </a:r>
                <a:r>
                  <a:rPr lang="ko-KR" altLang="en-US" b="1" dirty="0"/>
                  <a:t>면적 적분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LTE</a:t>
                </a:r>
                <a:r>
                  <a:rPr lang="ko-KR" altLang="en-US" dirty="0"/>
                  <a:t>의 유연한 형인 </a:t>
                </a:r>
                <a:r>
                  <a:rPr lang="ko-KR" altLang="en-US" b="1" dirty="0"/>
                  <a:t>다른 길이의 빛 전달 경로에 대한 합</a:t>
                </a:r>
                <a:endParaRPr lang="en-US" altLang="ko-KR" dirty="0"/>
              </a:p>
              <a:p>
                <a:pPr>
                  <a:buFontTx/>
                  <a:buChar char="-"/>
                </a:pPr>
                <a:r>
                  <a:rPr lang="ko-KR" altLang="en-US" dirty="0"/>
                  <a:t>방정식의 오른쪽 변의 각 항은 증가하는 길이의 경로 표현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D098202-3884-47DB-8170-8A23DA676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A39CE5-574F-4837-B270-BB61CDA2A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3E023F-9E63-4A1A-9D31-D5A55E82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28" y="2691161"/>
            <a:ext cx="5183500" cy="374577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F87548-A302-4608-809D-AE3B66227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0" y="890240"/>
            <a:ext cx="11151917" cy="4944532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번째 항 예제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개의 선분으로 연결된 </a:t>
            </a:r>
            <a:r>
              <a:rPr lang="en-US" altLang="ko-KR" dirty="0"/>
              <a:t>4</a:t>
            </a:r>
            <a:r>
              <a:rPr lang="ko-KR" altLang="en-US" dirty="0"/>
              <a:t>개의 정점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b="1" dirty="0" err="1">
                <a:solidFill>
                  <a:srgbClr val="0070C0">
                    <a:alpha val="99000"/>
                  </a:srgbClr>
                </a:solidFill>
              </a:rPr>
              <a:t>p0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과 </a:t>
            </a:r>
            <a:r>
              <a:rPr lang="en-US" altLang="ko-KR" b="1" dirty="0" err="1">
                <a:solidFill>
                  <a:srgbClr val="0070C0">
                    <a:alpha val="99000"/>
                  </a:srgbClr>
                </a:solidFill>
              </a:rPr>
              <a:t>p1</a:t>
            </a:r>
            <a:r>
              <a:rPr lang="ko-KR" altLang="en-US" dirty="0"/>
              <a:t>은 카메라 광선과 교차하는 점에 기반을 두고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미리 결정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buFontTx/>
              <a:buChar char="-"/>
            </a:pPr>
            <a:r>
              <a:rPr lang="en-US" altLang="ko-KR" b="1" dirty="0" err="1">
                <a:solidFill>
                  <a:srgbClr val="FF0000">
                    <a:alpha val="99000"/>
                  </a:srgbClr>
                </a:solidFill>
              </a:rPr>
              <a:t>p2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와 </a:t>
            </a:r>
            <a:r>
              <a:rPr lang="en-US" altLang="ko-KR" b="1" dirty="0" err="1">
                <a:solidFill>
                  <a:srgbClr val="FF0000">
                    <a:alpha val="99000"/>
                  </a:srgbClr>
                </a:solidFill>
              </a:rPr>
              <a:t>p3</a:t>
            </a:r>
            <a:r>
              <a:rPr lang="ko-KR" altLang="en-US" dirty="0"/>
              <a:t>는 장면 표면의 모든 점에서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변화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6C390-A459-4F0B-8060-7F02C860E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0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20041" y="1164021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빛 전송 방정식</a:t>
            </a:r>
            <a:r>
              <a:rPr lang="en-US" altLang="ko-KR" b="1" dirty="0"/>
              <a:t>(Light Transport Equation, LTE)</a:t>
            </a:r>
            <a:r>
              <a:rPr lang="ko-KR" altLang="en-US" dirty="0"/>
              <a:t>은 장면에서 방사의 평형 분포를 설명하는 지배 방정식</a:t>
            </a:r>
            <a:r>
              <a:rPr lang="en-US" altLang="ko-KR" dirty="0"/>
              <a:t>(governing equation)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The </a:t>
            </a:r>
            <a:r>
              <a:rPr lang="en-US" altLang="ko-KR" b="1" dirty="0"/>
              <a:t>governing equations</a:t>
            </a:r>
            <a:r>
              <a:rPr lang="en-US" altLang="ko-KR" dirty="0"/>
              <a:t> of a 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  <a:hlinkClick r:id="rId2" tooltip="Mathematical model"/>
              </a:rPr>
              <a:t>mathematical model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 describe how the values of the unknown variables </a:t>
            </a:r>
            <a:r>
              <a:rPr lang="en-US" altLang="ko-KR" dirty="0"/>
              <a:t>(i.e. the </a:t>
            </a:r>
            <a:r>
              <a:rPr lang="en-US" altLang="ko-KR" dirty="0">
                <a:hlinkClick r:id="rId3" tooltip="Dependent variable"/>
              </a:rPr>
              <a:t>dependent variables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will change. </a:t>
            </a:r>
            <a:r>
              <a:rPr lang="en-US" altLang="ko-KR" dirty="0"/>
              <a:t>The change of the value of a variable with respect to time may be explicit, in that a governing equation includes a derivative with respect to time, or implicit, such as when a governing equation has velocity or flux as an unknown variable.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490E02-0208-4431-9424-4098AA9EC9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75106" y="1441495"/>
                <a:ext cx="11151917" cy="4944532"/>
              </a:xfrm>
            </p:spPr>
            <p:txBody>
              <a:bodyPr/>
              <a:lstStyle/>
              <a:p>
                <a:r>
                  <a:rPr lang="ko-KR" altLang="en-US" dirty="0"/>
                  <a:t>이 무한 합은 다음과 같이 간략히 작성 가능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ko-KR" dirty="0"/>
                            <m:t>P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b="1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n + 1 </a:t>
                </a:r>
                <a:r>
                  <a:rPr lang="ko-KR" altLang="en-US" dirty="0"/>
                  <a:t>정점을 가진 경로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에 산란된 방사의 양을 제공한다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/>
                        <m:t>P</m:t>
                      </m:r>
                      <m:r>
                        <m:rPr>
                          <m:nor/>
                        </m:rPr>
                        <a:rPr lang="en-US" altLang="ko-KR" dirty="0"/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dirty="0"/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,,,</m:t>
                      </m:r>
                      <m:r>
                        <m:rPr>
                          <m:nor/>
                        </m:rPr>
                        <a:rPr lang="en-US" altLang="ko-KR" dirty="0"/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490E02-0208-4431-9424-4098AA9EC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75106" y="1441495"/>
                <a:ext cx="11151917" cy="4944532"/>
              </a:xfrm>
              <a:blipFill>
                <a:blip r:embed="rId2"/>
                <a:stretch>
                  <a:fillRect l="-1640" t="-3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D6D7F4-A605-440B-8D2F-3B91F8AE7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A19D1B5A-D1BB-45E0-AADC-1B540E6E7DD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06636" y="1441495"/>
                <a:ext cx="11151917" cy="494453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는 필름 면이고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은 광원 위에 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 smtClean="0"/>
                        <m:t>P</m:t>
                      </m:r>
                      <m:r>
                        <m:rPr>
                          <m:nor/>
                        </m:rPr>
                        <a:rPr lang="en-US" altLang="ko-KR" dirty="0" smtClean="0"/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∏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A19D1B5A-D1BB-45E0-AADC-1B540E6E7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06636" y="1441495"/>
                <a:ext cx="11151917" cy="4944532"/>
              </a:xfrm>
              <a:blipFill>
                <a:blip r:embed="rId2"/>
                <a:stretch>
                  <a:fillRect t="-3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B9078D-0222-4D53-8147-121562CF1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FFFB181-415C-4651-A970-382A9745D28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경로의 </a:t>
                </a:r>
                <a:r>
                  <a:rPr lang="en-US" altLang="ko-KR" dirty="0" err="1"/>
                  <a:t>BSDF</a:t>
                </a:r>
                <a:r>
                  <a:rPr lang="ko-KR" altLang="en-US" dirty="0"/>
                  <a:t>와 기하 구조 항의 곱은 경로의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배출</a:t>
                </a:r>
                <a:r>
                  <a:rPr lang="ko-KR" altLang="en-US" dirty="0"/>
                  <a:t>이라 불린다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이는 광원에서 카메라 사이의 모든 정점에서의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산란 이후에 남은 방사의 양을 묘사</a:t>
                </a:r>
                <a:r>
                  <a:rPr lang="ko-KR" altLang="en-US" dirty="0"/>
                  <a:t>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>
                              <a:alpha val="99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ko-KR" b="1" i="1">
                              <a:solidFill>
                                <a:srgbClr val="FF0000">
                                  <a:alpha val="99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/>
                        <m:t>P</m:t>
                      </m:r>
                      <m:r>
                        <m:rPr>
                          <m:nor/>
                        </m:rPr>
                        <a:rPr lang="en-US" altLang="ko-KR" dirty="0"/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ko-KR" i="1" smtClean="0">
                          <a:solidFill>
                            <a:srgbClr val="FF0000">
                              <a:alpha val="99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FF0000">
                                  <a:alpha val="99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FFFB181-415C-4651-A970-382A9745D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18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AD50B-2DFF-4F53-ACF9-E20A13791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1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A4B535-89AF-44A4-BDDB-A2F2D441547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문제</a:t>
                </a:r>
                <a:endParaRPr lang="en-US" altLang="ko-KR" dirty="0"/>
              </a:p>
              <a:p>
                <a:pPr marL="233362" lvl="1" indent="0">
                  <a:buNone/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어떻게 무한의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P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합을 추정할 것인가</a:t>
                </a:r>
                <a:r>
                  <a:rPr lang="en-US" altLang="ko-KR" dirty="0"/>
                  <a:t>?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특정한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P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p </a:t>
                </a:r>
                <a:r>
                  <a:rPr lang="ko-KR" altLang="en-US" dirty="0"/>
                  <a:t>의 경로를 만들 것인가</a:t>
                </a:r>
                <a:r>
                  <a:rPr lang="en-US" altLang="ko-KR" dirty="0"/>
                  <a:t>?</a:t>
                </a:r>
              </a:p>
              <a:p>
                <a:pPr>
                  <a:buFontTx/>
                  <a:buChar char="-"/>
                </a:pPr>
                <a:endParaRPr lang="en-US" altLang="ko-KR" dirty="0"/>
              </a:p>
              <a:p>
                <a:r>
                  <a:rPr lang="ko-KR" altLang="en-US" dirty="0"/>
                  <a:t>해결책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러시안 </a:t>
                </a:r>
                <a:r>
                  <a:rPr lang="ko-KR" altLang="en-US" dirty="0" err="1"/>
                  <a:t>룰렛을</a:t>
                </a:r>
                <a:r>
                  <a:rPr lang="ko-KR" altLang="en-US" dirty="0"/>
                  <a:t> 사용해서 유한 상태 항 후 멈춘다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확률</a:t>
                </a:r>
                <a:r>
                  <a:rPr lang="en-US" altLang="ko-KR" dirty="0"/>
                  <a:t>)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카메라로부터 점진적으로 경로를 구성한다</a:t>
                </a:r>
                <a:r>
                  <a:rPr lang="en-US" altLang="ko-KR" dirty="0"/>
                  <a:t>.</a:t>
                </a:r>
              </a:p>
              <a:p>
                <a:pPr>
                  <a:buFontTx/>
                  <a:buChar char="-"/>
                </a:pPr>
                <a:endParaRPr lang="ko-KR" altLang="en-US" dirty="0"/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A4B535-89AF-44A4-BDDB-A2F2D4415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556E9D-F2C3-42AC-ACC7-AEF970A77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1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B88EDD3-31CB-4CD8-9B1F-17D2FB7E85B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특정 길이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에 대해 </a:t>
                </a:r>
                <a:r>
                  <a:rPr lang="en-US" altLang="ko-KR" dirty="0" err="1"/>
                  <a:t>p0</a:t>
                </a:r>
                <a:r>
                  <a:rPr lang="ko-KR" altLang="en-US" dirty="0"/>
                  <a:t>에 경로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의 경로에 인해 도달하는 방사의 </a:t>
                </a:r>
                <a:r>
                  <a:rPr lang="ko-KR" altLang="en-US" b="1" dirty="0" err="1">
                    <a:solidFill>
                      <a:srgbClr val="0070C0">
                        <a:alpha val="99000"/>
                      </a:srgbClr>
                    </a:solidFill>
                  </a:rPr>
                  <a:t>몬테카를로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 예측을 계산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하기 위해 필요한</a:t>
                </a:r>
                <a:r>
                  <a:rPr lang="ko-KR" altLang="en-US" dirty="0"/>
                  <a:t> 것은 단지 장면에서 경로를 생성하기 위해 적절한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표본화 밀도로 정점의 집합을 표본화하고 해당 정점을 사용해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>
                        <a:solidFill>
                          <a:srgbClr val="0070C0">
                            <a:alpha val="99000"/>
                          </a:srgbClr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rgbClr val="0070C0">
                            <a:alpha val="99000"/>
                          </a:srgbClr>
                        </a:solidFill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의 예측을 계산하는 </a:t>
                </a:r>
                <a:r>
                  <a:rPr lang="ko-KR" altLang="en-US" dirty="0"/>
                  <a:t>것이다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카메라에서 시작하는 경로로 해당 정점을 생성하거나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빛에서 시작하거나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양끝에서 시작하거나 중간점에서 시작하는 것은 </a:t>
                </a:r>
                <a:r>
                  <a:rPr lang="ko-KR" altLang="en-US" b="1" dirty="0" err="1">
                    <a:solidFill>
                      <a:srgbClr val="0070C0">
                        <a:alpha val="99000"/>
                      </a:srgbClr>
                    </a:solidFill>
                  </a:rPr>
                  <a:t>몬테카를로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 예측을 계산할 때 어떻게 가중치를 줄 지에만 영향</a:t>
                </a:r>
                <a:r>
                  <a:rPr lang="ko-KR" altLang="en-US" dirty="0"/>
                  <a:t>이 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B88EDD3-31CB-4CD8-9B1F-17D2FB7E8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18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B1794-362E-4DB0-9E71-68324F00B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3C5D6-9C38-44E9-BF8D-E4E72E47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 err="1"/>
              <a:t>피적분</a:t>
            </a:r>
            <a:r>
              <a:rPr lang="ko-KR" altLang="en-US" sz="3600" dirty="0"/>
              <a:t> 함수에서의 델타 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151B924-C5F8-4F1F-A014-44D4F047DA4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델타 함수는 델타 분포로 설명되는 </a:t>
                </a:r>
                <a:r>
                  <a:rPr lang="en-US" altLang="ko-KR" dirty="0" err="1"/>
                  <a:t>BSDF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요소와 광원의 특정 형태로 인해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P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항으로 표현된다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점광원</a:t>
                </a:r>
                <a:r>
                  <a:rPr lang="en-US" altLang="ko-KR" dirty="0"/>
                  <a:t>/</a:t>
                </a:r>
                <a:r>
                  <a:rPr lang="ko-KR" altLang="en-US" dirty="0" err="1"/>
                  <a:t>방향광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151B924-C5F8-4F1F-A014-44D4F047DA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D0A1A9-6C72-4E81-A6AB-D1D326F95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33E966-806D-415C-AD4B-90F32EDC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03" y="2936703"/>
            <a:ext cx="4551242" cy="341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53C2AEC-274C-47A7-9125-34CC42290AE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하나의 </a:t>
                </a:r>
                <a:r>
                  <a:rPr lang="ko-KR" altLang="en-US" dirty="0" err="1"/>
                  <a:t>점광원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가진 장면에서 직접 조명 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경우 델타 분포로 설명 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dA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𝑙𝑖𝑔h𝑡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𝑙𝑖𝑔h𝑡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53C2AEC-274C-47A7-9125-34CC42290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84843A-2556-4A87-9820-F1E1328B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44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C1BDE3F-FB25-4EFD-8D92-AF02E1D9D3C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다른 말로 </a:t>
                </a:r>
                <a:r>
                  <a:rPr lang="en-US" altLang="ko-KR" b="1" dirty="0" err="1">
                    <a:solidFill>
                      <a:srgbClr val="0070C0">
                        <a:alpha val="99000"/>
                      </a:srgbClr>
                    </a:solidFill>
                  </a:rPr>
                  <a:t>p2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는 반드시 장면에서 빛의 위치와 같아야 한다</a:t>
                </a: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.</a:t>
                </a:r>
              </a:p>
              <a:p>
                <a:endParaRPr lang="en-US" altLang="ko-KR" b="1" dirty="0">
                  <a:solidFill>
                    <a:srgbClr val="FF0000">
                      <a:alpha val="99000"/>
                    </a:srgbClr>
                  </a:solidFill>
                </a:endParaRPr>
              </a:p>
              <a:p>
                <a:r>
                  <a:rPr lang="ko-KR" altLang="en-US" dirty="0"/>
                  <a:t>분자의 델타 분포는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에 내재된 델타 분포로 상쇄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직접 계산할 항만 남음</a:t>
                </a:r>
                <a:r>
                  <a:rPr lang="en-US" altLang="ko-KR" dirty="0"/>
                  <a:t> -&gt; </a:t>
                </a:r>
                <a:r>
                  <a:rPr lang="ko-KR" altLang="en-US" b="1" dirty="0" err="1">
                    <a:solidFill>
                      <a:srgbClr val="0070C0">
                        <a:alpha val="99000"/>
                      </a:srgbClr>
                    </a:solidFill>
                  </a:rPr>
                  <a:t>몬테카를로가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 </a:t>
                </a:r>
                <a:r>
                  <a:rPr lang="ko-KR" altLang="en-US" b="1" dirty="0" err="1">
                    <a:solidFill>
                      <a:srgbClr val="0070C0">
                        <a:alpha val="99000"/>
                      </a:srgbClr>
                    </a:solidFill>
                  </a:rPr>
                  <a:t>필요없다</a:t>
                </a: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일부를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단순한 합으로 변환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C1BDE3F-FB25-4EFD-8D92-AF02E1D9D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3A8805-5C3E-4DE7-8333-E3CDC5F9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9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95C06-AD2E-40B1-9E25-ED52D91EF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 err="1"/>
              <a:t>피적분</a:t>
            </a:r>
            <a:r>
              <a:rPr lang="ko-KR" altLang="en-US" sz="3600" dirty="0"/>
              <a:t> 함수의 분할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263D38-5168-463D-B010-8A6E8D473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ko-KR" dirty="0"/>
              <a:t>LTE</a:t>
            </a:r>
            <a:r>
              <a:rPr lang="ko-KR" altLang="en-US" dirty="0"/>
              <a:t>는 특정 상황에 대해 해를 얻는데 훌륭하다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하지만 다른 경우 잘 작동하지 않는 많은 렌더링 알고리즘이 있다</a:t>
            </a:r>
            <a:r>
              <a:rPr lang="en-US" altLang="ko-KR" dirty="0"/>
              <a:t>.</a:t>
            </a:r>
          </a:p>
          <a:p>
            <a:pPr lvl="2">
              <a:buFontTx/>
              <a:buChar char="-"/>
            </a:pPr>
            <a:endParaRPr lang="en-US" altLang="ko-KR" dirty="0"/>
          </a:p>
          <a:p>
            <a:pPr marL="457200" lvl="2" indent="0"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휘티드</a:t>
            </a:r>
            <a:r>
              <a:rPr lang="ko-KR" altLang="en-US" dirty="0"/>
              <a:t> 적분기는 </a:t>
            </a:r>
            <a:r>
              <a:rPr lang="en-US" altLang="ko-KR" dirty="0" err="1"/>
              <a:t>BSDF</a:t>
            </a:r>
            <a:r>
              <a:rPr lang="en-US" altLang="ko-KR" dirty="0"/>
              <a:t> </a:t>
            </a:r>
            <a:r>
              <a:rPr lang="ko-KR" altLang="en-US" dirty="0"/>
              <a:t>거울 반사만 처리</a:t>
            </a:r>
            <a:r>
              <a:rPr lang="en-US" altLang="ko-KR" dirty="0"/>
              <a:t>, </a:t>
            </a:r>
            <a:r>
              <a:rPr lang="ko-KR" altLang="en-US" dirty="0" err="1"/>
              <a:t>확산광</a:t>
            </a:r>
            <a:r>
              <a:rPr lang="ko-KR" altLang="en-US" dirty="0"/>
              <a:t> 광택 반사 </a:t>
            </a:r>
            <a:r>
              <a:rPr lang="en-US" altLang="ko-KR" dirty="0" err="1"/>
              <a:t>BSDF</a:t>
            </a:r>
            <a:r>
              <a:rPr lang="ko-KR" altLang="en-US" dirty="0"/>
              <a:t>에서 산란된 빛의 곱을 무시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marL="457200" lvl="2" indent="0">
              <a:buNone/>
            </a:pPr>
            <a:r>
              <a:rPr lang="en-US" altLang="ko-KR" dirty="0"/>
              <a:t>ex) 15</a:t>
            </a:r>
            <a:r>
              <a:rPr lang="ko-KR" altLang="en-US" dirty="0"/>
              <a:t>장의 방사 조도 </a:t>
            </a:r>
            <a:r>
              <a:rPr lang="ko-KR" altLang="en-US" dirty="0" err="1"/>
              <a:t>캐싱</a:t>
            </a:r>
            <a:r>
              <a:rPr lang="ko-KR" altLang="en-US" dirty="0"/>
              <a:t> 기술은 확산 표면에서의 산란을 처리하지만 광택이나 거울 반사에 사용할 경우 현저한 오류를 도입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8B96F9-67B3-4E4E-A647-8F9290AE1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4248BE-C837-49E8-959F-F6B2FEF5F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모든 산란의 방식을 어떤 기여도 무시하거나 이중 고려하지 않는 정확한 빛 전송 알고리즘을 유도하는 것이 가능하기 위해 </a:t>
            </a:r>
            <a:r>
              <a:rPr lang="en-US" altLang="ko-KR" dirty="0"/>
              <a:t>LTE</a:t>
            </a:r>
            <a:r>
              <a:rPr lang="ko-KR" altLang="en-US" dirty="0"/>
              <a:t>의 어떤 부분을 특정 방식으로 고려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 문제를 처리하기 좋은 방식은 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LTE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를 다양한 방식으로 분할 </a:t>
            </a:r>
            <a:endParaRPr lang="en-US" altLang="ko-KR" b="1" dirty="0">
              <a:solidFill>
                <a:srgbClr val="FF000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87EA65-C2D4-494C-82CD-1FFA3512C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6B5C536E-FA7B-40DC-A296-D7EC18490057}" type="slidenum">
              <a:rPr lang="ko-KR" altLang="en-US" smtClean="0"/>
              <a:pPr>
                <a:lnSpc>
                  <a:spcPct val="120000"/>
                </a:lnSpc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D818A5-280E-473B-A64D-6F146639D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578362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표면의 점에서 방사된 전체 방사를 아래의 항으로 제공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표면의 방사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 err="1"/>
              <a:t>BSDF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점에 도달하는 입사 조명의 분포</a:t>
            </a:r>
            <a:endParaRPr lang="en-US" altLang="ko-KR" dirty="0"/>
          </a:p>
          <a:p>
            <a:pPr marL="284162" lvl="1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pbrt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ko-KR" altLang="en-US" dirty="0" err="1"/>
              <a:t>적분기</a:t>
            </a:r>
            <a:r>
              <a:rPr lang="en-US" altLang="ko-KR" dirty="0"/>
              <a:t>(Integrator)</a:t>
            </a:r>
            <a:r>
              <a:rPr lang="ko-KR" altLang="en-US" dirty="0"/>
              <a:t>의 핵심 작업은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수치적으로 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LTE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의 해를 계산하여 카메라에 도달하는 입사 방사 찾는 것</a:t>
            </a:r>
            <a:endParaRPr lang="en-US" altLang="ko-KR" b="1" dirty="0">
              <a:solidFill>
                <a:srgbClr val="FF0000">
                  <a:alpha val="99000"/>
                </a:srgb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LTE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점에서의 입사 방사가 장면에서 모든 물체의 기하 구조와 산란 특성에 영향을 받는 점이 계산을 힘들게 한다</a:t>
            </a:r>
            <a:r>
              <a:rPr lang="en-US" altLang="ko-KR" dirty="0"/>
              <a:t>.</a:t>
            </a:r>
          </a:p>
          <a:p>
            <a:pPr marL="284162" lvl="1" indent="0">
              <a:lnSpc>
                <a:spcPct val="120000"/>
              </a:lnSpc>
              <a:buNone/>
            </a:pP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408A22-2781-4CA3-A037-6F5DF8D19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ADA2151-B20C-424A-AF44-52EC508A5CB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예를 들어 경로의 합을 다음과 같이 확장</a:t>
                </a: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ko-KR" dirty="0"/>
                            <m:t>P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>
                  <a:buFontTx/>
                  <a:buChar char="-"/>
                </a:pPr>
                <a:r>
                  <a:rPr lang="ko-KR" altLang="en-US" dirty="0"/>
                  <a:t>첫 항은 </a:t>
                </a:r>
                <a:r>
                  <a:rPr lang="en-US" altLang="ko-KR" dirty="0" err="1"/>
                  <a:t>p1</a:t>
                </a:r>
                <a:r>
                  <a:rPr lang="ko-KR" altLang="en-US" dirty="0"/>
                  <a:t>에서의 방출 방사를 계산해 평가</a:t>
                </a:r>
                <a:endParaRPr lang="en-US" altLang="ko-KR" dirty="0"/>
              </a:p>
              <a:p>
                <a:pPr>
                  <a:buFontTx/>
                  <a:buChar char="-"/>
                </a:pPr>
                <a:r>
                  <a:rPr lang="ko-KR" altLang="en-US" dirty="0"/>
                  <a:t>두번째 항은 정확한 직접 광 풀이 기술로 해결할 수 있지만 </a:t>
                </a:r>
                <a:endParaRPr lang="en-US" altLang="ko-KR" dirty="0"/>
              </a:p>
              <a:p>
                <a:pPr>
                  <a:buFontTx/>
                  <a:buChar char="-"/>
                </a:pP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나머지 항은 더 빠르지만 덜 정확한</a:t>
                </a: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방식으로 처리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ADA2151-B20C-424A-AF44-52EC508A5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7AF966-C56F-4A0F-BB86-6906AEB3E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21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988AB-8D71-481A-BA4A-539F7269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/>
              <a:t>측정 방정식과 중요도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47DEB0-3E95-4AFD-8D88-00E56491DD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/>
              <a:t>LTE</a:t>
            </a:r>
            <a:r>
              <a:rPr lang="ko-KR" altLang="en-US" dirty="0"/>
              <a:t>의 경로 적분 형태의 빛에서 다시 돌아가 이미지의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픽셀 값을 계산하는 데 예측되는 값을 정식으로 설명</a:t>
            </a:r>
            <a:r>
              <a:rPr lang="ko-KR" altLang="en-US" dirty="0"/>
              <a:t>하는 것이 유용하다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이를 통해 </a:t>
            </a:r>
            <a:r>
              <a:rPr lang="en-US" altLang="ko-KR" dirty="0"/>
              <a:t>LTE</a:t>
            </a:r>
            <a:r>
              <a:rPr lang="ko-KR" altLang="en-US" dirty="0"/>
              <a:t>를 단지 </a:t>
            </a:r>
            <a:r>
              <a:rPr lang="en-US" altLang="ko-KR" dirty="0" err="1"/>
              <a:t>2D</a:t>
            </a:r>
            <a:r>
              <a:rPr lang="en-US" altLang="ko-KR" dirty="0"/>
              <a:t> </a:t>
            </a:r>
            <a:r>
              <a:rPr lang="ko-KR" altLang="en-US" dirty="0"/>
              <a:t>이미지가 아닌 더 넓은 문제 집합에 적용 가능</a:t>
            </a:r>
            <a:endParaRPr lang="en-US" altLang="ko-KR" dirty="0"/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폴리곤</a:t>
            </a:r>
            <a:r>
              <a:rPr lang="ko-KR" altLang="en-US" dirty="0"/>
              <a:t> 모델의 정점에서의 산란 방사 분포를 미리 계산해 빛 전송 방식의 사전 계산에 대한 이론적 기반을 제공</a:t>
            </a:r>
            <a:r>
              <a:rPr lang="en-US" altLang="ko-KR" dirty="0"/>
              <a:t>(17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/>
              <a:t>이 과정은 입자 추적과 광자 매핑 알고리즘을 이해하는 데 핵심 이론적 메커니즘을 제공</a:t>
            </a:r>
            <a:r>
              <a:rPr lang="en-US" altLang="ko-KR" dirty="0"/>
              <a:t>(15.6)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578F97-E62D-41F8-ACBD-5D668A6B9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40E516-7A77-42E7-88F9-A51E0F4BD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측정 방정식은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방사를 운반하는 광선의 집합에 대한 적분으로 찾는 추상 측정값을 설명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dirty="0"/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ex)</a:t>
            </a:r>
            <a:r>
              <a:rPr lang="ko-KR" altLang="en-US" dirty="0"/>
              <a:t> 이미지의 픽셀 값을 계산할 때 픽셀의 </a:t>
            </a:r>
            <a:r>
              <a:rPr lang="ko-KR" altLang="en-US" b="1" dirty="0"/>
              <a:t>주변에서 시작하는 광선</a:t>
            </a:r>
            <a:r>
              <a:rPr lang="ko-KR" altLang="en-US" dirty="0"/>
              <a:t>들을</a:t>
            </a:r>
            <a:r>
              <a:rPr lang="ko-KR" altLang="en-US" b="1" dirty="0"/>
              <a:t> </a:t>
            </a:r>
            <a:r>
              <a:rPr lang="ko-KR" altLang="en-US" dirty="0"/>
              <a:t>이미지 </a:t>
            </a:r>
            <a:r>
              <a:rPr lang="ko-KR" altLang="en-US" b="1" dirty="0"/>
              <a:t>재구성 필터로 </a:t>
            </a:r>
            <a:r>
              <a:rPr lang="ko-KR" altLang="en-US" dirty="0"/>
              <a:t>가중한 기여도로 </a:t>
            </a:r>
            <a:r>
              <a:rPr lang="ko-KR" altLang="en-US" b="1" dirty="0"/>
              <a:t>적분</a:t>
            </a:r>
            <a:r>
              <a:rPr lang="ko-KR" altLang="en-US" dirty="0"/>
              <a:t>하길 원한다</a:t>
            </a:r>
            <a:r>
              <a:rPr lang="en-US" altLang="ko-KR" dirty="0"/>
              <a:t>.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ko-KR" altLang="en-US" b="1" dirty="0"/>
              <a:t>피사도 심계를 무시</a:t>
            </a:r>
            <a:r>
              <a:rPr lang="ko-KR" altLang="en-US" dirty="0"/>
              <a:t>하면 픽셀의 값을 필름 면 위에 있는 </a:t>
            </a:r>
            <a:r>
              <a:rPr lang="ko-KR" altLang="en-US" b="1" dirty="0"/>
              <a:t>점의 가중 함수와 </a:t>
            </a:r>
            <a:r>
              <a:rPr lang="ko-KR" altLang="en-US" dirty="0"/>
              <a:t>대응하는 </a:t>
            </a:r>
            <a:r>
              <a:rPr lang="ko-KR" altLang="en-US" b="1" dirty="0"/>
              <a:t>카메라 광선의 입사 방사 곱</a:t>
            </a:r>
            <a:r>
              <a:rPr lang="ko-KR" altLang="en-US" dirty="0"/>
              <a:t>에</a:t>
            </a:r>
            <a:r>
              <a:rPr lang="ko-KR" altLang="en-US" b="1" dirty="0"/>
              <a:t> </a:t>
            </a:r>
            <a:r>
              <a:rPr lang="ko-KR" altLang="en-US" dirty="0"/>
              <a:t>대한 </a:t>
            </a:r>
            <a:r>
              <a:rPr lang="ko-KR" altLang="en-US" b="1" dirty="0"/>
              <a:t>적분</a:t>
            </a:r>
            <a:r>
              <a:rPr lang="ko-KR" altLang="en-US" dirty="0"/>
              <a:t>으로 계산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8DBB2-0AAC-461E-B2FA-D647613A3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39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C5BBC0C-ACF5-45D1-A12D-D01958E57F8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511098"/>
                <a:ext cx="11151917" cy="4944532"/>
              </a:xfrm>
            </p:spPr>
            <p:txBody>
              <a:bodyPr/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𝑓𝑖𝑙𝑚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𝑓𝑖𝑙𝑚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𝑓𝑖𝑙𝑚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𝑓𝑖𝑙𝑚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en-US" altLang="ko-KR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𝑓𝑖𝑙𝑚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lvl="3">
                  <a:lnSpc>
                    <a:spcPct val="120000"/>
                  </a:lnSpc>
                </a:pPr>
                <a:endParaRPr lang="en-US" altLang="ko-KR" dirty="0"/>
              </a:p>
              <a:p>
                <a:pPr marL="630237" lvl="3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픽셀의 측정값</a:t>
                </a:r>
                <a:endParaRPr lang="en-US" altLang="ko-KR" dirty="0"/>
              </a:p>
              <a:p>
                <a:pPr marL="630237" lvl="3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필름 위의 </a:t>
                </a: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C5BBC0C-ACF5-45D1-A12D-D01958E57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511098"/>
                <a:ext cx="11151917" cy="49445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184FF-BC16-4A91-ACBE-07AC96E1E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3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8416D7D-02C9-43F9-BA52-222C62D3AF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항은 픽셀 주변의 필터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에서 표본화 한 적절한 광선 방향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선택하는 델타 함수의 곱이다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𝑐𝑎𝑚𝑒𝑟𝑎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8416D7D-02C9-43F9-BA52-222C62D3A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8C0D9-F6D7-4339-8B8A-889960086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DB237DF-2B70-4A23-97F3-242F74AEFC5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LTE </a:t>
                </a:r>
                <a:r>
                  <a:rPr lang="ko-KR" altLang="en-US" dirty="0"/>
                  <a:t>합의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항을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전개</a:t>
                </a: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𝑓𝑖𝑙𝑚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↔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5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↔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5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↔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DB237DF-2B70-4A23-97F3-242F74AEF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D0C8B-18B9-4F3E-8268-056F73DB1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033AA7D-0C45-44DE-9D9A-B89F65D12C0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광원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ko-KR" altLang="en-US" dirty="0"/>
                  <a:t>에서의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방출 방사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와 필름</a:t>
                </a:r>
                <a:r>
                  <a:rPr lang="ko-KR" altLang="en-US" dirty="0"/>
                  <a:t> 위의 표본이 픽셀 측정에 대한 기여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ko-KR" altLang="en-US" dirty="0"/>
                  <a:t>사이의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훌륭한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대칭성</a:t>
                </a:r>
                <a:r>
                  <a:rPr lang="ko-KR" altLang="en-US" dirty="0"/>
                  <a:t>이 분명해진다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렌더링 과정을 두가지 다른 방식으로 생각</a:t>
                </a:r>
                <a:endParaRPr lang="en-US" altLang="ko-KR" dirty="0"/>
              </a:p>
              <a:p>
                <a:pPr marL="747712" lvl="1" indent="-514350">
                  <a:buAutoNum type="arabicPeriod"/>
                </a:pPr>
                <a:r>
                  <a:rPr lang="ko-KR" altLang="en-US" dirty="0"/>
                  <a:t>빛이 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광원에서 방출</a:t>
                </a:r>
                <a:r>
                  <a:rPr lang="ko-KR" altLang="en-US" dirty="0"/>
                  <a:t>돼 장면을 반사하면서 다니다가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가</a:t>
                </a:r>
                <a:r>
                  <a:rPr lang="en-US" altLang="ko-KR" b="1" dirty="0">
                    <a:solidFill>
                      <a:schemeClr val="bg2">
                        <a:alpha val="99000"/>
                      </a:schemeClr>
                    </a:solidFill>
                  </a:rPr>
                  <a:t> 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측정의 기여</a:t>
                </a:r>
                <a:r>
                  <a:rPr lang="ko-KR" altLang="en-US" dirty="0"/>
                  <a:t>를 설명하는 센서에 도달</a:t>
                </a:r>
                <a:endParaRPr lang="en-US" altLang="ko-KR" dirty="0"/>
              </a:p>
              <a:p>
                <a:pPr marL="747712" lvl="1" indent="-514350">
                  <a:buAutoNum type="arabicPeriod"/>
                </a:pPr>
                <a:r>
                  <a:rPr lang="ko-KR" altLang="en-US" dirty="0"/>
                  <a:t>어떤 양이 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센서에서 방출</a:t>
                </a:r>
                <a:r>
                  <a:rPr lang="ko-KR" altLang="en-US" dirty="0"/>
                  <a:t>돼 장면을 반사하며 돌아다니다가 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광원에 부딪</a:t>
                </a:r>
                <a:r>
                  <a:rPr lang="ko-KR" altLang="en-US" dirty="0"/>
                  <a:t>힐 때 기여를 생성한다고 생각</a:t>
                </a:r>
                <a:endParaRPr lang="en-US" altLang="ko-KR" dirty="0"/>
              </a:p>
              <a:p>
                <a:pPr marL="747712" lvl="1" indent="-514350">
                  <a:buAutoNum type="arabicPeriod"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-&gt; </a:t>
                </a:r>
                <a:r>
                  <a:rPr lang="ko-KR" altLang="en-US" dirty="0"/>
                  <a:t>위 직관은 모두 동등하게 유효</a:t>
                </a:r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033AA7D-0C45-44DE-9D9A-B89F65D1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1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3EEF4-9DE4-4E18-A483-76701C8D3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8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ECCC5-9F6C-4BEE-929E-BF14C0D6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b="1" dirty="0"/>
              <a:t>기본 유도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1ED17D-0AB8-4465-A6AD-BEA73DC1A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빛 전송 방정식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빛을 설명하기 위해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방사 분석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기본 가정인 파동 광학 효과 </a:t>
            </a:r>
            <a:r>
              <a:rPr lang="en-US" altLang="ko-KR" b="1" dirty="0"/>
              <a:t>(X)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장면 방사의 분포가 평형 상태 </a:t>
            </a:r>
            <a:r>
              <a:rPr lang="en-US" altLang="ko-KR" b="1" dirty="0"/>
              <a:t>(O)</a:t>
            </a:r>
            <a:r>
              <a:rPr lang="en-US" altLang="ko-KR" dirty="0"/>
              <a:t> </a:t>
            </a:r>
            <a:r>
              <a:rPr lang="ko-KR" altLang="en-US" dirty="0"/>
              <a:t>인 것에 기반을 둠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5CDA3-8E73-49A0-BB9D-1CC4AA811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8A3FAB3-A06B-4E36-A757-F842EB57262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LTE</a:t>
                </a:r>
                <a:r>
                  <a:rPr lang="ko-KR" altLang="en-US" dirty="0"/>
                  <a:t>에 기반을 두는 핵심 원칙은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에너지</a:t>
                </a:r>
                <a:r>
                  <a:rPr lang="en-US" altLang="ko-KR" b="1" dirty="0">
                    <a:solidFill>
                      <a:srgbClr val="FF0000">
                        <a:alpha val="99000"/>
                      </a:srgbClr>
                    </a:solidFill>
                  </a:rPr>
                  <a:t>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평형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747712" lvl="1" indent="-514350">
                  <a:lnSpc>
                    <a:spcPct val="120000"/>
                  </a:lnSpc>
                  <a:buAutoNum type="arabicPeriod"/>
                </a:pPr>
                <a:r>
                  <a:rPr lang="ko-KR" altLang="en-US" dirty="0"/>
                  <a:t>에너지의 어떤 변화도 과정을 통해 충전 되야 한다</a:t>
                </a:r>
                <a:r>
                  <a:rPr lang="en-US" altLang="ko-KR" dirty="0"/>
                  <a:t>.</a:t>
                </a:r>
              </a:p>
              <a:p>
                <a:pPr marL="747712" lvl="1" indent="-514350">
                  <a:lnSpc>
                    <a:spcPct val="120000"/>
                  </a:lnSpc>
                  <a:buAutoNum type="arabicPeriod"/>
                </a:pPr>
                <a:r>
                  <a:rPr lang="ko-KR" altLang="en-US" dirty="0"/>
                  <a:t>모든 에너지는 계속 추적해야 한다</a:t>
                </a:r>
                <a:r>
                  <a:rPr lang="en-US" altLang="ko-KR" dirty="0"/>
                  <a:t>.</a:t>
                </a:r>
              </a:p>
              <a:p>
                <a:pPr marL="747712" lvl="1" indent="-514350">
                  <a:lnSpc>
                    <a:spcPct val="120000"/>
                  </a:lnSpc>
                  <a:buAutoNum type="arabicPeriod"/>
                </a:pP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조명을 선형 과정으로 가정했기에 들어오는 에너지의 양과 시스템의 밖으로 나가는 에너지의 차이는 반드시 방출되는 에너지와 흡수되는 에너지의 차이와 같아야 한다</a:t>
                </a:r>
                <a:r>
                  <a:rPr lang="en-US" altLang="ko-KR" dirty="0"/>
                  <a:t>.)</a:t>
                </a: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8A3FAB3-A06B-4E36-A757-F842EB572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 r="-1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09BBC-849C-4CD4-BA30-E68354E6C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5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5C1039-0C65-45C4-933B-3F30AE52E80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956734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>
                    <a:latin typeface="+mn-ea"/>
                  </a:rPr>
                  <a:t>산란 방정식</a:t>
                </a:r>
                <a:endParaRPr lang="en-US" altLang="ko-KR" i="1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b="0" dirty="0">
                  <a:latin typeface="+mn-ea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dirty="0">
                    <a:latin typeface="+mn-ea"/>
                  </a:rPr>
                  <a:t> 방출되는 방사</a:t>
                </a:r>
                <a:endParaRPr lang="en-US" altLang="ko-KR" sz="2000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+mn-ea"/>
                  </a:rPr>
                  <a:t>p</a:t>
                </a:r>
                <a:r>
                  <a:rPr lang="ko-KR" altLang="en-US" dirty="0">
                    <a:latin typeface="+mn-ea"/>
                  </a:rPr>
                  <a:t>의 입사 방사를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>
                    <a:latin typeface="+mn-ea"/>
                  </a:rPr>
                  <a:t> 에서 방출 방사의 항으로 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5C1039-0C65-45C4-933B-3F30AE52E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956734"/>
                <a:ext cx="11151917" cy="4944532"/>
              </a:xfrm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8185749F-2E2D-48A3-8649-B524B836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54" y="4868392"/>
            <a:ext cx="3255420" cy="1560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28904-7D1A-49FC-81D5-F9737A215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B8DB9-431C-4ECC-BF6F-1530BE2CFE4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</a:t>
                </a:r>
                <a:r>
                  <a:rPr lang="ko-KR" altLang="en-US" dirty="0"/>
                  <a:t>간략화를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 dirty="0"/>
                  <a:t>를 제거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, −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)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𝒄𝒐𝒔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b="1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233362" lvl="1" indent="0">
                  <a:buNone/>
                </a:pPr>
                <a:r>
                  <a:rPr lang="ko-KR" altLang="en-US" dirty="0"/>
                  <a:t>위 표현에 대한 핵심은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하나의 관심 양인 표면 점에서의 방출 방사만 존재 </a:t>
                </a:r>
                <a:r>
                  <a:rPr lang="ko-KR" altLang="en-US" dirty="0"/>
                  <a:t>하는 것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B8DB9-431C-4ECC-BF6F-1530BE2CF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1866B-3FF1-45B4-9416-08A8746E9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53231-AA48-4AD2-B7B5-A6B256D93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en-US" altLang="ko-KR" sz="3600" dirty="0"/>
              <a:t>LTE</a:t>
            </a:r>
            <a:r>
              <a:rPr lang="ko-KR" altLang="en-US" sz="3600" dirty="0"/>
              <a:t> 에서 분석 해법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7A54EB-D9C6-45DB-BA6C-89E0CCF3F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보통</a:t>
            </a:r>
            <a:r>
              <a:rPr lang="en-US" altLang="ko-KR" dirty="0"/>
              <a:t> </a:t>
            </a:r>
            <a:r>
              <a:rPr lang="ko-KR" altLang="en-US" dirty="0"/>
              <a:t>분석적으로 해를 찾는 것이 불가능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수치적 해법 기술에 대한 강요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marL="517525" lvl="2" indent="0">
              <a:lnSpc>
                <a:spcPct val="120000"/>
              </a:lnSpc>
              <a:buNone/>
            </a:pPr>
            <a:r>
              <a:rPr lang="ko-KR" altLang="en-US" dirty="0"/>
              <a:t>물리</a:t>
            </a:r>
            <a:r>
              <a:rPr lang="en-US" altLang="ko-KR" dirty="0"/>
              <a:t> </a:t>
            </a:r>
            <a:r>
              <a:rPr lang="ko-KR" altLang="en-US" dirty="0"/>
              <a:t>기반 </a:t>
            </a:r>
            <a:r>
              <a:rPr lang="en-US" altLang="ko-KR" dirty="0" err="1"/>
              <a:t>BRDF</a:t>
            </a:r>
            <a:r>
              <a:rPr lang="en-US" altLang="ko-KR" dirty="0"/>
              <a:t> </a:t>
            </a:r>
            <a:r>
              <a:rPr lang="ko-KR" altLang="en-US" dirty="0"/>
              <a:t>모델에서 오는 복잡도 </a:t>
            </a:r>
            <a:endParaRPr lang="en-US" altLang="ko-KR" dirty="0"/>
          </a:p>
          <a:p>
            <a:pPr marL="517525" lvl="2" indent="0">
              <a:lnSpc>
                <a:spcPct val="120000"/>
              </a:lnSpc>
              <a:buNone/>
            </a:pPr>
            <a:r>
              <a:rPr lang="ko-KR" altLang="en-US" dirty="0"/>
              <a:t>임의의 장면 기하 구조</a:t>
            </a:r>
            <a:endParaRPr lang="en-US" altLang="ko-KR" dirty="0"/>
          </a:p>
          <a:p>
            <a:pPr marL="517525" lvl="2" indent="0">
              <a:lnSpc>
                <a:spcPct val="120000"/>
              </a:lnSpc>
              <a:buNone/>
            </a:pPr>
            <a:r>
              <a:rPr lang="ko-KR" altLang="en-US" dirty="0"/>
              <a:t>물체 간의 복잡한 시야 관계</a:t>
            </a:r>
            <a:endParaRPr lang="en-US" altLang="ko-KR" dirty="0"/>
          </a:p>
          <a:p>
            <a:pPr marL="517525" lvl="2" indent="0">
              <a:lnSpc>
                <a:spcPct val="120000"/>
              </a:lnSpc>
              <a:buNone/>
            </a:pPr>
            <a:endParaRPr lang="en-US" altLang="ko-KR" dirty="0"/>
          </a:p>
          <a:p>
            <a:pPr marL="293687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b="1" dirty="0"/>
              <a:t>광선 추적 알고리즘 </a:t>
            </a:r>
            <a:r>
              <a:rPr lang="en-US" altLang="ko-KR" dirty="0"/>
              <a:t>/ </a:t>
            </a:r>
            <a:r>
              <a:rPr lang="ko-KR" altLang="en-US" b="1" dirty="0" err="1"/>
              <a:t>몬테카를로</a:t>
            </a:r>
            <a:r>
              <a:rPr lang="ko-KR" altLang="en-US" b="1" dirty="0"/>
              <a:t> 적분</a:t>
            </a:r>
            <a:r>
              <a:rPr lang="ko-KR" altLang="en-US" dirty="0"/>
              <a:t>은 이 복잡도를 </a:t>
            </a:r>
            <a:r>
              <a:rPr lang="en-US" altLang="ko-KR" dirty="0"/>
              <a:t>LTE</a:t>
            </a:r>
            <a:r>
              <a:rPr lang="ko-KR" altLang="en-US" dirty="0"/>
              <a:t>의 다양한 요소에 제한을 부여할 필요 없이 처리할 수 있는 강력한  도구 쌍을 제공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DCF60-B614-44E4-95E7-5D82A8442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91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3B145-7925-4EE3-BCD1-CE8C81412B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극도로 단순한 설정에서 </a:t>
            </a:r>
            <a:r>
              <a:rPr lang="en-US" altLang="ko-KR" dirty="0"/>
              <a:t>LTE</a:t>
            </a:r>
            <a:r>
              <a:rPr lang="ko-KR" altLang="en-US" dirty="0"/>
              <a:t>의 분석적 해를 찾는 것이 가능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범용 렌더링 </a:t>
            </a:r>
            <a:r>
              <a:rPr lang="en-US" altLang="ko-KR" dirty="0"/>
              <a:t>(X)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적분기의 구현을 </a:t>
            </a:r>
            <a:r>
              <a:rPr lang="ko-KR" altLang="en-US" b="1" dirty="0"/>
              <a:t>디버깅</a:t>
            </a:r>
            <a:r>
              <a:rPr lang="ko-KR" altLang="en-US" dirty="0"/>
              <a:t> 하는데 도움</a:t>
            </a: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3E5E3-75C4-4FCD-AC7B-9E45E5A92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6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19209</TotalTime>
  <Words>1585</Words>
  <Application>Microsoft Office PowerPoint</Application>
  <PresentationFormat>와이드스크린</PresentationFormat>
  <Paragraphs>237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맑은 고딕</vt:lpstr>
      <vt:lpstr>Arial</vt:lpstr>
      <vt:lpstr>Wingdings</vt:lpstr>
      <vt:lpstr>Segoe UI</vt:lpstr>
      <vt:lpstr>Calibri</vt:lpstr>
      <vt:lpstr>Segoe UI Light</vt:lpstr>
      <vt:lpstr>Cambria Math</vt:lpstr>
      <vt:lpstr>Metro_TT_Blue_16x9_02-12</vt:lpstr>
      <vt:lpstr>Physically Based Rendering From Theory to Implementation</vt:lpstr>
      <vt:lpstr>PowerPoint 프레젠테이션</vt:lpstr>
      <vt:lpstr>PowerPoint 프레젠테이션</vt:lpstr>
      <vt:lpstr>기본 유도</vt:lpstr>
      <vt:lpstr>PowerPoint 프레젠테이션</vt:lpstr>
      <vt:lpstr>PowerPoint 프레젠테이션</vt:lpstr>
      <vt:lpstr>PowerPoint 프레젠테이션</vt:lpstr>
      <vt:lpstr>LTE 에서 분석 해법</vt:lpstr>
      <vt:lpstr>PowerPoint 프레젠테이션</vt:lpstr>
      <vt:lpstr>PowerPoint 프레젠테이션</vt:lpstr>
      <vt:lpstr>PowerPoint 프레젠테이션</vt:lpstr>
      <vt:lpstr>PowerPoint 프레젠테이션</vt:lpstr>
      <vt:lpstr>LTE의 표면 형</vt:lpstr>
      <vt:lpstr>PowerPoint 프레젠테이션</vt:lpstr>
      <vt:lpstr>PowerPoint 프레젠테이션</vt:lpstr>
      <vt:lpstr>PowerPoint 프레젠테이션</vt:lpstr>
      <vt:lpstr>PowerPoint 프레젠테이션</vt:lpstr>
      <vt:lpstr>경로에 대한 적분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피적분 함수에서의 델타 분포</vt:lpstr>
      <vt:lpstr>PowerPoint 프레젠테이션</vt:lpstr>
      <vt:lpstr>PowerPoint 프레젠테이션</vt:lpstr>
      <vt:lpstr>피적분 함수의 분할</vt:lpstr>
      <vt:lpstr>PowerPoint 프레젠테이션</vt:lpstr>
      <vt:lpstr>PowerPoint 프레젠테이션</vt:lpstr>
      <vt:lpstr>측정 방정식과 중요도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478</cp:revision>
  <dcterms:created xsi:type="dcterms:W3CDTF">2014-11-18T06:53:54Z</dcterms:created>
  <dcterms:modified xsi:type="dcterms:W3CDTF">2017-07-21T01:41:50Z</dcterms:modified>
</cp:coreProperties>
</file>